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95_93CD6C7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9"/>
  </p:notesMasterIdLst>
  <p:sldIdLst>
    <p:sldId id="264" r:id="rId2"/>
    <p:sldId id="265" r:id="rId3"/>
    <p:sldId id="407" r:id="rId4"/>
    <p:sldId id="405" r:id="rId5"/>
    <p:sldId id="408" r:id="rId6"/>
    <p:sldId id="271" r:id="rId7"/>
    <p:sldId id="266" r:id="rId8"/>
    <p:sldId id="411" r:id="rId9"/>
    <p:sldId id="267" r:id="rId10"/>
    <p:sldId id="410" r:id="rId11"/>
    <p:sldId id="398" r:id="rId12"/>
    <p:sldId id="269" r:id="rId13"/>
    <p:sldId id="270" r:id="rId14"/>
    <p:sldId id="396" r:id="rId15"/>
    <p:sldId id="409" r:id="rId16"/>
    <p:sldId id="406" r:id="rId17"/>
    <p:sldId id="3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29470A-3A49-3626-2725-C48954DC0A17}" name="Mitchell Matthews" initials="MM" userId="S::mmatth08@calpoly.edu::f8c4f719-a2dd-4161-8085-74a5dab9ba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FB733-FCE2-4F8D-A1D3-9530E51DB5E2}" v="16" dt="2024-04-27T18:31:33.074"/>
    <p1510:client id="{46AB931D-7204-4A9D-8D52-8F52F1FEC198}" v="300" dt="2024-04-27T02:05:45.010"/>
    <p1510:client id="{4B189540-23A9-4C58-85D3-F0B35FBE3F4A}" v="252" dt="2024-04-27T18:43:08.441"/>
    <p1510:client id="{4B4E2076-79EB-4613-BBA8-FD365EA6781E}" v="83" dt="2024-04-27T18:58:09.262"/>
    <p1510:client id="{4B7C4ECD-C564-4F86-BE9C-17BE9391B60B}" v="1773" dt="2024-04-27T19:43:56.650"/>
    <p1510:client id="{590C6FC1-707B-7109-F549-E6F688131343}" v="309" dt="2024-04-27T00:20:46.138"/>
    <p1510:client id="{5DBC9506-34F3-4137-918E-313B7A612897}" v="145" dt="2024-04-27T20:13:04.668"/>
    <p1510:client id="{6EDFBB63-BB9E-4CE5-BB55-06EA492F8B23}" v="467" dt="2024-04-27T19:32:28.544"/>
    <p1510:client id="{8B0D19DE-808E-4662-A376-4AD81E5BB714}" v="84" dt="2024-04-27T17:45:24.704"/>
    <p1510:client id="{A7D8249F-CA0E-4FB1-BA4A-31C89FF7E4E4}" v="25" dt="2024-04-27T20:48:40.181"/>
    <p1510:client id="{B83DFC0B-D22A-47FE-9D9E-D9E2B0C7DC57}" v="37" dt="2024-04-27T17:55:36.849"/>
    <p1510:client id="{C41D0572-AAAE-8AA4-EA96-4D5DDE0B6707}" v="1286" dt="2024-04-27T20:50:08.814"/>
    <p1510:client id="{CCD49691-F2D8-4A22-92AE-DE55046CE76D}" v="20" dt="2024-04-27T20:22:28.367"/>
    <p1510:client id="{DA61B007-8D15-4900-AA79-062EF8667663}" v="77" vWet="78" dt="2024-04-27T21:08:07.391"/>
    <p1510:client id="{DEA297F2-24F3-4848-9ACB-493A4E8AA797}" v="5" dt="2024-04-27T17:17:52.367"/>
    <p1510:client id="{E0015FD4-B24A-454C-8C27-8384FC050C9F}" v="2814" dt="2024-04-27T20:56:34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95_93CD6C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74927C-AE9A-4B96-B99A-ED67BA129274}" authorId="{5E29470A-3A49-3626-2725-C48954DC0A17}" created="2024-04-24T23:50:35.1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9713399" sldId="405"/>
      <ac:picMk id="13" creationId="{B1B34505-52F7-60CC-1F96-3EF8BBBD1E83}"/>
    </ac:deMkLst>
    <p188:txBody>
      <a:bodyPr/>
      <a:lstStyle/>
      <a:p>
        <a:r>
          <a:rPr lang="en-US"/>
          <a:t>Replace with most recent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B8D3-9CB8-4958-8AEA-B6E46F296E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21680-F1AE-4F05-A471-AB2D43DC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F6727-5B6C-489A-9825-B91E13C79B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8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Kyle is presenting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1680-F1AE-4F05-A471-AB2D43DC32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1680-F1AE-4F05-A471-AB2D43DC32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1680-F1AE-4F05-A471-AB2D43DC32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1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1680-F1AE-4F05-A471-AB2D43DC32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21680-F1AE-4F05-A471-AB2D43DC32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0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F6727-5B6C-489A-9825-B91E13C79B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2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7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2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1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9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1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6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95_93CD6C7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520C-9527-8CF3-02F4-C0B1019C0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07" y="1104002"/>
            <a:ext cx="10006987" cy="2405961"/>
          </a:xfrm>
        </p:spPr>
        <p:txBody>
          <a:bodyPr/>
          <a:lstStyle/>
          <a:p>
            <a:r>
              <a:rPr lang="en-US" b="1" dirty="0">
                <a:latin typeface="Bierstadt"/>
              </a:rPr>
              <a:t>Turbo Jet 2</a:t>
            </a:r>
            <a:r>
              <a:rPr lang="en-US" b="1">
                <a:latin typeface="Bierstadt"/>
              </a:rPr>
              <a:t>: Design </a:t>
            </a:r>
            <a:r>
              <a:rPr lang="en-US" b="1" dirty="0">
                <a:latin typeface="Bierstadt"/>
              </a:rPr>
              <a:t>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14D47-2929-E019-CFC9-01F513A0C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Mitchell Matthews,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 Sergio De Leon, Ethan Bergman, Kyle Marshall,  &amp; Roshan Jaiswal-Ferri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7E16B-7B6F-0CB8-89C9-AC12AC71A1F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0D1817-DD6D-25EF-26AA-BDB5D3E1BFA5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A4B686-B74D-AC92-17F4-9DAF357C80F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983BF5-318C-C703-BD28-E1E0C0EB1468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5F2DB7-B504-E2E3-6D62-6EB1A96E3EBC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92BDF0D-C5B2-8C04-FA2B-9EC351F5B3BB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4F62CE-650A-2CB8-B61B-D76FAA0C170B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68D0C-D71F-78A8-EA06-A378B4EAA8C7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BFAFC-F9D6-A0C8-9017-783BE01530C2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055EEF3B-9234-4BFD-3E07-196E5BA5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5062246"/>
            <a:ext cx="2743200" cy="13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1" y="1757471"/>
            <a:ext cx="11101859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Extra Info: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B1A2A-8691-12EA-358C-91DB58452FDA}"/>
              </a:ext>
            </a:extLst>
          </p:cNvPr>
          <p:cNvSpPr txBox="1"/>
          <p:nvPr/>
        </p:nvSpPr>
        <p:spPr>
          <a:xfrm>
            <a:off x="376058" y="1713901"/>
            <a:ext cx="1037448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R6 Bearing: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Bearing Dynamic Load: 590 lbs. for radial loading and theoretical thrust load 590 lbs. * 20% = 118 lbs.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Readily availably, fits out standards/goals, and high melting point.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Must inspect for damages and must do a cleaning process. (How? Not sure going to research that.)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Bearing Grease: 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We already have so much.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Weld Point : 400 kg is the maximum load the grease can handle before the balls start to touch one another.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Good Viscosity based on Rpm speeds meaning that it wouldn’t turn fully liquid. 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18" name="Picture 17" descr="A white tube with black text&#10;&#10;Description automatically generated">
            <a:extLst>
              <a:ext uri="{FF2B5EF4-FFF2-40B4-BE49-F238E27FC236}">
                <a16:creationId xmlns:a16="http://schemas.microsoft.com/office/drawing/2014/main" id="{A6F23D48-358C-B822-687A-2AEBD782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3" t="10998" r="40869" b="4930"/>
          <a:stretch/>
        </p:blipFill>
        <p:spPr>
          <a:xfrm>
            <a:off x="10687755" y="3714043"/>
            <a:ext cx="914403" cy="2804517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067EA9DC-0E13-CDAC-8244-621C1421F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7907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BE1962-127F-47DA-CBA5-B8B1B22B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26" y="4723880"/>
            <a:ext cx="2445552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2" y="1757471"/>
            <a:ext cx="8772272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Ignition: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Piezo ignitor (seen in propane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bbq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) for simplicity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Fuel: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Propane ( readily available and cheap)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Provides the highest pressure regulators (about 100 psi )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Use copper tubing with hypodermic needles for fuel injection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Air- Fuel ratio will be determined experimental, because compressible flow is hard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ierstadt"/>
              </a:rPr>
              <a:t>Ignition and Fuel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CACFBF-21E1-C4FB-F57C-B3C2245B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64" y="4097907"/>
            <a:ext cx="1885807" cy="2325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B04D7D-5227-A76E-CC20-AC6A17116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304" y="1594508"/>
            <a:ext cx="2325528" cy="23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56" y="3850676"/>
            <a:ext cx="4675354" cy="25655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Bierstadt Display"/>
              </a:rPr>
              <a:t>Flame Tube:</a:t>
            </a:r>
            <a:endParaRPr lang="en-US" sz="1800" dirty="0">
              <a:latin typeface="Bierstadt Display"/>
            </a:endParaRPr>
          </a:p>
          <a:p>
            <a:pPr marL="514350" indent="-514350"/>
            <a:r>
              <a:rPr lang="en-US" sz="1800" dirty="0">
                <a:latin typeface="Bierstadt Display"/>
              </a:rPr>
              <a:t>Dimensions found in relation to casing and shaft housing diameter</a:t>
            </a:r>
          </a:p>
          <a:p>
            <a:pPr marL="514350" indent="-514350"/>
            <a:r>
              <a:rPr lang="en-US" sz="1800" dirty="0">
                <a:latin typeface="Bierstadt Display"/>
              </a:rPr>
              <a:t>Air admission hole pattern from </a:t>
            </a:r>
            <a:r>
              <a:rPr lang="en-US" sz="1800" dirty="0" err="1">
                <a:latin typeface="Bierstadt Display"/>
              </a:rPr>
              <a:t>Kamps</a:t>
            </a:r>
            <a:r>
              <a:rPr lang="en-US" sz="1800" dirty="0">
                <a:latin typeface="Bierstadt Display"/>
              </a:rPr>
              <a:t> for now, after data collection we can develop the most optimal pattern for our engine</a:t>
            </a:r>
          </a:p>
          <a:p>
            <a:pPr marL="514350" indent="-514350"/>
            <a:r>
              <a:rPr lang="en-US" sz="1800" dirty="0">
                <a:latin typeface="Bierstadt Display"/>
              </a:rPr>
              <a:t>304 SS 20ga, slip rolled and welded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23481101" y="4940929"/>
            <a:ext cx="1603225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Combustion Chamber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81EB97-1500-EC85-2A85-0CD49E32AECF}"/>
              </a:ext>
            </a:extLst>
          </p:cNvPr>
          <p:cNvGrpSpPr/>
          <p:nvPr/>
        </p:nvGrpSpPr>
        <p:grpSpPr>
          <a:xfrm flipH="1">
            <a:off x="279250" y="4940929"/>
            <a:ext cx="1603225" cy="1600200"/>
            <a:chOff x="10256068" y="4940929"/>
            <a:chExt cx="1603225" cy="16002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C1AE914-6611-A31F-482B-263E3EDE7E87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97D085-CA1F-473B-30C8-8846D51C5A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ECD1F2A-B62A-B812-62E1-BAD7F5548CD3}"/>
              </a:ext>
            </a:extLst>
          </p:cNvPr>
          <p:cNvSpPr txBox="1"/>
          <p:nvPr/>
        </p:nvSpPr>
        <p:spPr>
          <a:xfrm>
            <a:off x="6302565" y="3849018"/>
            <a:ext cx="4762499" cy="22006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 dirty="0">
                <a:cs typeface="Calibri" panose="020F0502020204030204"/>
              </a:rPr>
              <a:t>Casing</a:t>
            </a:r>
            <a:endParaRPr lang="en-US" sz="17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cs typeface="Calibri" panose="020F0502020204030204"/>
              </a:rPr>
              <a:t>4.5” OD stainless steel exhaust tubing cut to length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cs typeface="Calibri" panose="020F0502020204030204"/>
              </a:rPr>
              <a:t>¼ 20 bolts to attach casing to outlet, 8 bolt pattern on flange</a:t>
            </a:r>
          </a:p>
          <a:p>
            <a:pPr marL="285750" indent="-285750">
              <a:buFont typeface="Arial"/>
              <a:buChar char="•"/>
            </a:pPr>
            <a:endParaRPr lang="en-US" sz="1700" dirty="0">
              <a:cs typeface="Calibri" panose="020F0502020204030204"/>
            </a:endParaRPr>
          </a:p>
          <a:p>
            <a:endParaRPr lang="en-US" sz="17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457726-90C1-AA53-5785-5F052097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20" y="1671739"/>
            <a:ext cx="2058605" cy="20586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002CEB-DA76-00B9-9BD2-9978BDAC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6" y="1405179"/>
            <a:ext cx="2611497" cy="2115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1638DA-FDF5-DF9F-A4DD-599C173B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012" y="1546744"/>
            <a:ext cx="2616103" cy="23049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E71FC6-BA2E-025A-1AC1-4F310E0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53" y="1844012"/>
            <a:ext cx="2602955" cy="14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2" y="1757471"/>
            <a:ext cx="6503376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Inconel better against thermal expansion</a:t>
            </a:r>
          </a:p>
          <a:p>
            <a:r>
              <a:rPr lang="en-US" dirty="0">
                <a:cs typeface="Calibri"/>
              </a:rPr>
              <a:t>Axial flow</a:t>
            </a:r>
          </a:p>
          <a:p>
            <a:r>
              <a:rPr lang="en-US" dirty="0">
                <a:cs typeface="Calibri"/>
              </a:rPr>
              <a:t>66mm(2.6in)</a:t>
            </a:r>
          </a:p>
          <a:p>
            <a:r>
              <a:rPr lang="en-US" dirty="0">
                <a:cs typeface="Calibri"/>
              </a:rPr>
              <a:t>Already dynamically balanced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Built for micro jet engines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Matched with impeller</a:t>
            </a:r>
          </a:p>
          <a:p>
            <a:r>
              <a:rPr lang="en-US" dirty="0">
                <a:cs typeface="Calibri"/>
              </a:rPr>
              <a:t>Design and manufacturing was too complex for manual machining and preliminary design 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Turbine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1CF8E-5657-0EBA-8B24-D059F69A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43" y="1757471"/>
            <a:ext cx="4253940" cy="42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9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Stator &amp; Nozzle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circular object with holes&#10;&#10;Description automatically generated">
            <a:extLst>
              <a:ext uri="{FF2B5EF4-FFF2-40B4-BE49-F238E27FC236}">
                <a16:creationId xmlns:a16="http://schemas.microsoft.com/office/drawing/2014/main" id="{B2C9786B-5506-6918-470A-311C72BA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097" y="1596377"/>
            <a:ext cx="2604271" cy="2415332"/>
          </a:xfrm>
          <a:prstGeom prst="rect">
            <a:avLst/>
          </a:prstGeom>
        </p:spPr>
      </p:pic>
      <p:pic>
        <p:nvPicPr>
          <p:cNvPr id="13" name="Picture 12" descr="A circular object with holes&#10;&#10;Description automatically generated">
            <a:extLst>
              <a:ext uri="{FF2B5EF4-FFF2-40B4-BE49-F238E27FC236}">
                <a16:creationId xmlns:a16="http://schemas.microsoft.com/office/drawing/2014/main" id="{A38A40DF-FCEF-74DA-0F3A-8B524B08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40" y="1696004"/>
            <a:ext cx="2604270" cy="2208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6E8A43-9F30-0550-4029-32AF1C7610AE}"/>
              </a:ext>
            </a:extLst>
          </p:cNvPr>
          <p:cNvSpPr txBox="1"/>
          <p:nvPr/>
        </p:nvSpPr>
        <p:spPr>
          <a:xfrm>
            <a:off x="454616" y="4258725"/>
            <a:ext cx="5463583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Bierstadt Display"/>
              </a:rPr>
              <a:t>Stator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 Display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erstadt Display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 Display"/>
                <a:ea typeface="+mn-ea"/>
                <a:cs typeface="+mn-cs"/>
              </a:rPr>
              <a:t>34° blade angle, chosen as optimal angle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 Display"/>
                <a:ea typeface="+mn-ea"/>
                <a:cs typeface="+mn-cs"/>
              </a:rPr>
              <a:t>Number of blades matched to turbine wheel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 Display"/>
                <a:ea typeface="+mn-ea"/>
                <a:cs typeface="+mn-cs"/>
              </a:rPr>
              <a:t>304 SS</a:t>
            </a:r>
            <a:r>
              <a:rPr lang="en-US" dirty="0">
                <a:solidFill>
                  <a:prstClr val="black"/>
                </a:solidFill>
                <a:latin typeface="Bierstadt Display"/>
              </a:rPr>
              <a:t> 20ga, waterjet, slip rolled, welded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Bierstadt Display" panose="020B0004020202020204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8D3C4-8BC4-85BD-3107-9BB301275F6B}"/>
              </a:ext>
            </a:extLst>
          </p:cNvPr>
          <p:cNvSpPr txBox="1"/>
          <p:nvPr/>
        </p:nvSpPr>
        <p:spPr>
          <a:xfrm>
            <a:off x="6096000" y="4076804"/>
            <a:ext cx="6104466" cy="19728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Bierstadt Display"/>
              </a:rPr>
              <a:t>Nozzle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 Display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erstadt Display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Bierstadt Display"/>
              </a:rPr>
              <a:t>Cone is meant to prevent area of low pressure causing back flow, carbon fiber mortar composite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Bierstadt Display"/>
              </a:rPr>
              <a:t>Nozzle is meant to maintain a consistent flow area from the stator to outlet, 304 SS 20ga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Bierstadt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1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Instrumentation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DEF9489-D19C-3F9B-CE78-C9A812C2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74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Calibri"/>
                <a:cs typeface="Calibri"/>
              </a:rPr>
              <a:t>Custom made PCB w/ Teensy</a:t>
            </a:r>
          </a:p>
          <a:p>
            <a:pPr lvl="1"/>
            <a:r>
              <a:rPr lang="en-US">
                <a:ea typeface="Calibri"/>
                <a:cs typeface="Calibri"/>
              </a:rPr>
              <a:t>Temperature probe right before the stator</a:t>
            </a:r>
          </a:p>
          <a:p>
            <a:pPr lvl="1"/>
            <a:r>
              <a:rPr lang="en-US">
                <a:ea typeface="Calibri"/>
                <a:cs typeface="Calibri"/>
              </a:rPr>
              <a:t>Pressure transducer right before the stator</a:t>
            </a:r>
          </a:p>
          <a:p>
            <a:pPr lvl="1"/>
            <a:r>
              <a:rPr lang="en-US">
                <a:ea typeface="Calibri"/>
                <a:cs typeface="Calibri"/>
              </a:rPr>
              <a:t>Pressure transducer after diffuser to measure compression ratio</a:t>
            </a:r>
          </a:p>
          <a:p>
            <a:pPr lvl="1"/>
            <a:r>
              <a:rPr lang="en-US">
                <a:ea typeface="Calibri"/>
                <a:cs typeface="Calibri"/>
              </a:rPr>
              <a:t>Laser tachometer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3" name="Picture 2" descr="A diagram of a circuit board&#10;&#10;Description automatically generated">
            <a:extLst>
              <a:ext uri="{FF2B5EF4-FFF2-40B4-BE49-F238E27FC236}">
                <a16:creationId xmlns:a16="http://schemas.microsoft.com/office/drawing/2014/main" id="{6A87C517-7083-62F5-444D-74A9CF03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313" y="3063551"/>
            <a:ext cx="3925336" cy="36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E1860-67E6-364A-5A11-D3C476B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10AD-0774-9EF7-76A4-F960E141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1" y="1757471"/>
            <a:ext cx="11101859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Essentially a propane grill attachment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Dr.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DeTurris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 supervision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Prop lab control room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Anything goes wrong – shut off fuel supply</a:t>
            </a: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FB564-F1BB-248B-1FA4-1CCC49458EF4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81108-601A-CCF1-CD45-725ACECD83A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FD5AE1-C6AF-0499-0C52-E0ED4DCD6BCF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982C88-4DEE-CA16-8F61-727E5AE5CAB4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2B2D89-7F13-CC37-F07F-F4132DFEFA6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71887-0E79-EB28-E99B-F1E1354ACC4C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C1C07-287C-43D6-3E50-619E4321351C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FC0CAF-2833-27DD-1D18-B08519E7E4F4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62E76B-9F14-0AA5-317B-F649C0F17A6F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345D26-FA4B-20E7-C0A4-B48B1C2E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General Safety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520C-9527-8CF3-02F4-C0B1019C0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Bierstadt"/>
              </a:rPr>
              <a:t>Thank you for your time!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7E16B-7B6F-0CB8-89C9-AC12AC71A1F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0D1817-DD6D-25EF-26AA-BDB5D3E1BFA5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A4B686-B74D-AC92-17F4-9DAF357C80F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983BF5-318C-C703-BD28-E1E0C0EB1468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5F2DB7-B504-E2E3-6D62-6EB1A96E3EBC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92BDF0D-C5B2-8C04-FA2B-9EC351F5B3BB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4F62CE-650A-2CB8-B61B-D76FAA0C170B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68D0C-D71F-78A8-EA06-A378B4EAA8C7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BFAFC-F9D6-A0C8-9017-783BE01530C2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7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1" y="1492888"/>
            <a:ext cx="11101859" cy="482236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Take Aways from Turbo Jet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Preliminary Design Calculations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Test Stand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Compressor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Inlet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Shaft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Ignition and fuel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Combustion chamber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Turbine 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Stator and Nozzle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Instrumentation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General safety</a:t>
            </a:r>
          </a:p>
          <a:p>
            <a:pPr marL="0" indent="0">
              <a:buNone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Agenda: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0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2" y="1507909"/>
            <a:ext cx="11101859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Recap: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Designed and manufactured Turbo jet with a car turbo compressor and turbine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Conducted 3 testing sessions none gave satisfactory results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Lessons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Design for assembly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Grab as much data as possible from tests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Gap losses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Thermal expansion of turbine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Use easy to work materials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CAD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communication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ierstadt"/>
              </a:rPr>
              <a:t>Turbo Jet 1 Take Away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538F52-C01A-392C-FA3B-FBCF19D5D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10832" b="7270"/>
          <a:stretch/>
        </p:blipFill>
        <p:spPr bwMode="auto">
          <a:xfrm>
            <a:off x="6979586" y="3699186"/>
            <a:ext cx="4490383" cy="24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3" y="1507909"/>
            <a:ext cx="7698646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Goals: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Design, manufacture, and test a micro turbojet engine for under $600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Achieve idle RPM ~ 35k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Create a platform to experiment with other turbojet technologies and acquire data for optimization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Engine: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Outer Diameter 4.5”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Compressor Impeller and Turbine wheel from KJ 66 engine (66mm diameter)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Thrust around 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lbs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lvl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ierstadt"/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B34505-52F7-60CC-1F96-3EF8BBBD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69" y="2758938"/>
            <a:ext cx="3464389" cy="22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133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1" y="1757471"/>
            <a:ext cx="11101859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Followed Design Equations from: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- Gas Turbine Engines for Model Aircraft, Kurt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Schreckling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​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Model Jet Engines, Thomas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Kamps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​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ierstadt Display"/>
              </a:rPr>
              <a:t>Calculations based on geometry and material of turbine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ierstadt"/>
              </a:rPr>
              <a:t>Preliminary Design Calculations: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B3C20-9F58-6948-55DB-AB33100A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224" y="1441139"/>
            <a:ext cx="2956618" cy="1718887"/>
          </a:xfrm>
          <a:prstGeom prst="rect">
            <a:avLst/>
          </a:prstGeom>
        </p:spPr>
      </p:pic>
      <p:pic>
        <p:nvPicPr>
          <p:cNvPr id="15" name="Picture 14" descr="A graph of a mass flow rate&#10;&#10;Description automatically generated">
            <a:extLst>
              <a:ext uri="{FF2B5EF4-FFF2-40B4-BE49-F238E27FC236}">
                <a16:creationId xmlns:a16="http://schemas.microsoft.com/office/drawing/2014/main" id="{A3EF2601-F816-DEAF-7798-74DF0B51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9" y="3628547"/>
            <a:ext cx="3529169" cy="2577520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7F03BB29-4D3A-D284-A717-8E0C329F8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556" y="3628547"/>
            <a:ext cx="3529169" cy="2584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4C8B-C990-3CA3-B42B-F51DA8DA7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113" y="3617490"/>
            <a:ext cx="3529169" cy="26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Test Stand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drawing of a machine&#10;&#10;Description automatically generated">
            <a:extLst>
              <a:ext uri="{FF2B5EF4-FFF2-40B4-BE49-F238E27FC236}">
                <a16:creationId xmlns:a16="http://schemas.microsoft.com/office/drawing/2014/main" id="{E0B5982A-7CC7-80D0-475E-C55393C41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26" y="1583266"/>
            <a:ext cx="3087096" cy="2681981"/>
          </a:xfrm>
          <a:prstGeom prst="rect">
            <a:avLst/>
          </a:prstGeom>
        </p:spPr>
      </p:pic>
      <p:pic>
        <p:nvPicPr>
          <p:cNvPr id="13" name="Picture 12" descr="A drawing of a circular object&#10;&#10;Description automatically generated">
            <a:extLst>
              <a:ext uri="{FF2B5EF4-FFF2-40B4-BE49-F238E27FC236}">
                <a16:creationId xmlns:a16="http://schemas.microsoft.com/office/drawing/2014/main" id="{E8001B46-4535-14F7-F2CC-29462AE9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23" y="1713523"/>
            <a:ext cx="3075156" cy="2551724"/>
          </a:xfrm>
          <a:prstGeom prst="rect">
            <a:avLst/>
          </a:prstGeom>
        </p:spPr>
      </p:pic>
      <p:pic>
        <p:nvPicPr>
          <p:cNvPr id="14" name="Picture 13" descr="A close-up of a metal band&#10;&#10;Description automatically generated">
            <a:extLst>
              <a:ext uri="{FF2B5EF4-FFF2-40B4-BE49-F238E27FC236}">
                <a16:creationId xmlns:a16="http://schemas.microsoft.com/office/drawing/2014/main" id="{DB4AA5CE-6784-E7BB-B799-23E532A41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885" y="1661420"/>
            <a:ext cx="2839614" cy="2655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CCB356-6B28-ACE8-1B96-2AD30E8BE9D2}"/>
              </a:ext>
            </a:extLst>
          </p:cNvPr>
          <p:cNvSpPr txBox="1"/>
          <p:nvPr/>
        </p:nvSpPr>
        <p:spPr>
          <a:xfrm>
            <a:off x="729436" y="4435231"/>
            <a:ext cx="349868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Utilizing old test stand parts to reduce manufacturing and  reuse materials.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Remaking ring bracket to new diameter of engine.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The ring bracket and mounting walls will take most of the forces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F4B17-08DE-561E-C13F-D3B669305B4B}"/>
              </a:ext>
            </a:extLst>
          </p:cNvPr>
          <p:cNvSpPr txBox="1"/>
          <p:nvPr/>
        </p:nvSpPr>
        <p:spPr>
          <a:xfrm>
            <a:off x="4724400" y="4470400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F1111"/>
                </a:solidFill>
                <a:latin typeface="Calibri"/>
                <a:ea typeface="Calibri"/>
                <a:cs typeface="Calibri"/>
              </a:rPr>
              <a:t>Since no mounting flange on compressor side, using angled posts and hose clamp strap to wrap around engine and through posts.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95996F-53F9-B167-180D-564038AF2A5D}"/>
              </a:ext>
            </a:extLst>
          </p:cNvPr>
          <p:cNvSpPr txBox="1"/>
          <p:nvPr/>
        </p:nvSpPr>
        <p:spPr>
          <a:xfrm>
            <a:off x="8606041" y="4470400"/>
            <a:ext cx="27171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F1111"/>
                </a:solidFill>
                <a:latin typeface="Calibri"/>
                <a:ea typeface="Calibri"/>
                <a:cs typeface="Calibri"/>
              </a:rPr>
              <a:t>The thrust is expected to be low, maximum 6lbs, so we aren't concerned about heavily locking it down.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F1111"/>
                </a:solidFill>
                <a:latin typeface="Calibri"/>
                <a:ea typeface="Calibri"/>
                <a:cs typeface="Calibri"/>
              </a:rPr>
              <a:t>The front strap holds engine in place and reduces vibrations.</a:t>
            </a:r>
          </a:p>
        </p:txBody>
      </p:sp>
    </p:spTree>
    <p:extLst>
      <p:ext uri="{BB962C8B-B14F-4D97-AF65-F5344CB8AC3E}">
        <p14:creationId xmlns:p14="http://schemas.microsoft.com/office/powerpoint/2010/main" val="414625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Compressor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39FB-EBE6-8042-399F-1862BD6B3D70}"/>
              </a:ext>
            </a:extLst>
          </p:cNvPr>
          <p:cNvSpPr txBox="1"/>
          <p:nvPr/>
        </p:nvSpPr>
        <p:spPr>
          <a:xfrm>
            <a:off x="824089" y="1546576"/>
            <a:ext cx="28448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Bierstadt Display"/>
                <a:cs typeface="Calibri"/>
              </a:rPr>
              <a:t>Diffuser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cs typeface="Calibri"/>
              </a:rPr>
              <a:t>Aluminum </a:t>
            </a:r>
            <a:endParaRPr lang="en-US">
              <a:latin typeface="Bierstadt Display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ea typeface="Calibri"/>
                <a:cs typeface="Calibri"/>
              </a:rPr>
              <a:t>Guide vanes based on impeller flow exit angle (about 17.5 degrees)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ea typeface="Calibri"/>
                <a:cs typeface="Calibri"/>
              </a:rPr>
              <a:t>Looking into CNC but might be manually machined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ea typeface="Calibri"/>
                <a:cs typeface="Calibri"/>
              </a:rPr>
              <a:t>Gap before wedges (1.2*impeller diameter)</a:t>
            </a:r>
            <a:endParaRPr lang="en-US">
              <a:latin typeface="Bierstadt Display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ierstadt Display"/>
                <a:ea typeface="Calibri"/>
                <a:cs typeface="Calibri"/>
              </a:rPr>
              <a:t>Diffuser diameter  (1.6*impeller diameter)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0F616-3FA1-FC64-A367-EB3D09699FAA}"/>
              </a:ext>
            </a:extLst>
          </p:cNvPr>
          <p:cNvSpPr txBox="1"/>
          <p:nvPr/>
        </p:nvSpPr>
        <p:spPr>
          <a:xfrm>
            <a:off x="7123288" y="1478844"/>
            <a:ext cx="43462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Impeller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KJ66 impeller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Design and manufacturing was too complex for manual machining and preliminary design 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3" name="Picture 2" descr="A circular metal object with sharp spikes&#10;&#10;Description automatically generated">
            <a:extLst>
              <a:ext uri="{FF2B5EF4-FFF2-40B4-BE49-F238E27FC236}">
                <a16:creationId xmlns:a16="http://schemas.microsoft.com/office/drawing/2014/main" id="{53F31707-9599-FCE8-234B-DFA800D0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69493" y="2522837"/>
            <a:ext cx="4771222" cy="2667919"/>
          </a:xfrm>
          <a:prstGeom prst="rect">
            <a:avLst/>
          </a:prstGeom>
        </p:spPr>
      </p:pic>
      <p:pic>
        <p:nvPicPr>
          <p:cNvPr id="14" name="Picture 13" descr="A diagram of a circular object with lines and angles&#10;&#10;Description automatically generated">
            <a:extLst>
              <a:ext uri="{FF2B5EF4-FFF2-40B4-BE49-F238E27FC236}">
                <a16:creationId xmlns:a16="http://schemas.microsoft.com/office/drawing/2014/main" id="{E771A6EA-0DC5-6FD1-AF9C-BB7FE3D5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55" y="3219979"/>
            <a:ext cx="3470275" cy="2619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0B831E-EABD-FFCC-BCBD-C09DB2ADA313}"/>
              </a:ext>
            </a:extLst>
          </p:cNvPr>
          <p:cNvSpPr txBox="1"/>
          <p:nvPr/>
        </p:nvSpPr>
        <p:spPr>
          <a:xfrm>
            <a:off x="7508875" y="5847291"/>
            <a:ext cx="3638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Gas Turbine Engines for Model Aircraft, Kurt 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Schreckling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2062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ierstadt"/>
              </a:rPr>
              <a:t>Inlet</a:t>
            </a:r>
          </a:p>
        </p:txBody>
      </p:sp>
      <p:pic>
        <p:nvPicPr>
          <p:cNvPr id="3" name="Picture 2" descr="A drawing of a curved object&#10;&#10;Description automatically generated">
            <a:extLst>
              <a:ext uri="{FF2B5EF4-FFF2-40B4-BE49-F238E27FC236}">
                <a16:creationId xmlns:a16="http://schemas.microsoft.com/office/drawing/2014/main" id="{61150479-173A-4361-1B02-85B9D1F6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579" y="1992314"/>
            <a:ext cx="5485342" cy="3328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3E137A-79E9-C85D-2DAF-26DC678B5D9E}"/>
              </a:ext>
            </a:extLst>
          </p:cNvPr>
          <p:cNvSpPr txBox="1"/>
          <p:nvPr/>
        </p:nvSpPr>
        <p:spPr>
          <a:xfrm>
            <a:off x="648229" y="1997603"/>
            <a:ext cx="393435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Inlet design is based on a paper for ideal bell curve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Ellipse with double the inlet radius width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3D print out of PETG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Starting with compressed air</a:t>
            </a:r>
          </a:p>
        </p:txBody>
      </p:sp>
    </p:spTree>
    <p:extLst>
      <p:ext uri="{BB962C8B-B14F-4D97-AF65-F5344CB8AC3E}">
        <p14:creationId xmlns:p14="http://schemas.microsoft.com/office/powerpoint/2010/main" val="414138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CCB7-9906-30D5-A91E-E530D375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91" y="1757471"/>
            <a:ext cx="11101859" cy="455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/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Bierstadt Display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6FB9F-8E47-8322-735E-19DCD7EAE58D}"/>
              </a:ext>
            </a:extLst>
          </p:cNvPr>
          <p:cNvSpPr/>
          <p:nvPr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E5520-7FFE-94B4-B771-A86241A08D9C}"/>
              </a:ext>
            </a:extLst>
          </p:cNvPr>
          <p:cNvSpPr/>
          <p:nvPr/>
        </p:nvSpPr>
        <p:spPr>
          <a:xfrm>
            <a:off x="0" y="1104900"/>
            <a:ext cx="12192000" cy="162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28300-B8B7-008D-CA2D-54041B9E2A6C}"/>
              </a:ext>
            </a:extLst>
          </p:cNvPr>
          <p:cNvGrpSpPr/>
          <p:nvPr/>
        </p:nvGrpSpPr>
        <p:grpSpPr>
          <a:xfrm>
            <a:off x="10256068" y="4940929"/>
            <a:ext cx="1622079" cy="1600200"/>
            <a:chOff x="10256068" y="4940929"/>
            <a:chExt cx="1622079" cy="1600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E3201C-C1B8-EC86-95FF-898291F1099D}"/>
                </a:ext>
              </a:extLst>
            </p:cNvPr>
            <p:cNvCxnSpPr/>
            <p:nvPr/>
          </p:nvCxnSpPr>
          <p:spPr>
            <a:xfrm>
              <a:off x="11878147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7029B7-CDA7-C7B2-D5E5-B225FCC2E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9451B-1F56-A714-7CC9-E598465A7274}"/>
                </a:ext>
              </a:extLst>
            </p:cNvPr>
            <p:cNvSpPr/>
            <p:nvPr/>
          </p:nvSpPr>
          <p:spPr>
            <a:xfrm>
              <a:off x="11642758" y="6305739"/>
              <a:ext cx="235389" cy="2353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B38-3614-0B77-43C4-F838B93059D1}"/>
              </a:ext>
            </a:extLst>
          </p:cNvPr>
          <p:cNvGrpSpPr/>
          <p:nvPr/>
        </p:nvGrpSpPr>
        <p:grpSpPr>
          <a:xfrm flipH="1">
            <a:off x="305502" y="4940929"/>
            <a:ext cx="1599676" cy="1600200"/>
            <a:chOff x="10256068" y="4940929"/>
            <a:chExt cx="1603225" cy="1600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1E9A6F-C98E-0F47-38E3-B33EFD2EBDCE}"/>
                </a:ext>
              </a:extLst>
            </p:cNvPr>
            <p:cNvCxnSpPr/>
            <p:nvPr/>
          </p:nvCxnSpPr>
          <p:spPr>
            <a:xfrm>
              <a:off x="11859293" y="4940929"/>
              <a:ext cx="0" cy="1600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C2C29F-851F-D890-F874-C8FA48B5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068" y="6541129"/>
              <a:ext cx="16002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4D922-ABDD-08BA-DAC5-B11AE0E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2" y="391045"/>
            <a:ext cx="10515600" cy="4349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ierstadt"/>
              </a:rPr>
              <a:t>Shaft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A grey rectangular object with a white stripe&#10;&#10;Description automatically generated">
            <a:extLst>
              <a:ext uri="{FF2B5EF4-FFF2-40B4-BE49-F238E27FC236}">
                <a16:creationId xmlns:a16="http://schemas.microsoft.com/office/drawing/2014/main" id="{1B4EDE57-B48F-60D6-13CD-2F1E7296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2" y="2031539"/>
            <a:ext cx="9369778" cy="1599292"/>
          </a:xfrm>
          <a:prstGeom prst="rect">
            <a:avLst/>
          </a:prstGeom>
        </p:spPr>
      </p:pic>
      <p:pic>
        <p:nvPicPr>
          <p:cNvPr id="16" name="Picture 15" descr="A close-up of a bearing&#10;&#10;Description automatically generated">
            <a:extLst>
              <a:ext uri="{FF2B5EF4-FFF2-40B4-BE49-F238E27FC236}">
                <a16:creationId xmlns:a16="http://schemas.microsoft.com/office/drawing/2014/main" id="{32FE88F3-D72D-62E6-0731-42E85737A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" t="3780" r="37736" b="4467"/>
          <a:stretch/>
        </p:blipFill>
        <p:spPr>
          <a:xfrm>
            <a:off x="9805794" y="1630765"/>
            <a:ext cx="2386206" cy="2400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25A8CF-937A-06E8-4BA8-C0C189D3E0D8}"/>
              </a:ext>
            </a:extLst>
          </p:cNvPr>
          <p:cNvSpPr txBox="1"/>
          <p:nvPr/>
        </p:nvSpPr>
        <p:spPr>
          <a:xfrm>
            <a:off x="549250" y="4400206"/>
            <a:ext cx="10984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Inner shaft will be machined on Four jaw chuck to ensure that perfect concentricity or at least low margins of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Outer Shaft machining will use 3/4 jaw chuck on lathe and the Mill for bolt hole patterns.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Cold rolled Carbon Steel for both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Readily availably and cheap.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5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843</Words>
  <Application>Microsoft Office PowerPoint</Application>
  <PresentationFormat>Widescreen</PresentationFormat>
  <Paragraphs>169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Bierstadt</vt:lpstr>
      <vt:lpstr>Bierstadt Display</vt:lpstr>
      <vt:lpstr>Calibri</vt:lpstr>
      <vt:lpstr>Calibri Light</vt:lpstr>
      <vt:lpstr>Courier New</vt:lpstr>
      <vt:lpstr>Office Theme</vt:lpstr>
      <vt:lpstr>Turbo Jet 2: Design Review</vt:lpstr>
      <vt:lpstr>Agenda:</vt:lpstr>
      <vt:lpstr>Turbo Jet 1 Take Away</vt:lpstr>
      <vt:lpstr>Overview</vt:lpstr>
      <vt:lpstr>Preliminary Design Calculations:</vt:lpstr>
      <vt:lpstr>Test Stand</vt:lpstr>
      <vt:lpstr>Compressor</vt:lpstr>
      <vt:lpstr>Inlet</vt:lpstr>
      <vt:lpstr>Shaft</vt:lpstr>
      <vt:lpstr>Extra Info:</vt:lpstr>
      <vt:lpstr>Ignition and Fuel</vt:lpstr>
      <vt:lpstr>Combustion Chamber</vt:lpstr>
      <vt:lpstr>Turbine</vt:lpstr>
      <vt:lpstr>Stator &amp; Nozzle</vt:lpstr>
      <vt:lpstr>Instrumentation</vt:lpstr>
      <vt:lpstr>General Safety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 matthews</dc:creator>
  <cp:lastModifiedBy>Mitchell Matthews</cp:lastModifiedBy>
  <cp:revision>4</cp:revision>
  <dcterms:created xsi:type="dcterms:W3CDTF">2024-01-17T22:56:29Z</dcterms:created>
  <dcterms:modified xsi:type="dcterms:W3CDTF">2024-04-27T23:44:59Z</dcterms:modified>
</cp:coreProperties>
</file>